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3" r:id="rId3"/>
    <p:sldId id="264" r:id="rId4"/>
    <p:sldId id="261" r:id="rId5"/>
    <p:sldId id="262" r:id="rId6"/>
    <p:sldId id="275" r:id="rId7"/>
    <p:sldId id="276" r:id="rId8"/>
    <p:sldId id="285" r:id="rId9"/>
    <p:sldId id="286" r:id="rId10"/>
    <p:sldId id="296" r:id="rId11"/>
    <p:sldId id="279" r:id="rId12"/>
    <p:sldId id="283" r:id="rId13"/>
    <p:sldId id="284" r:id="rId14"/>
    <p:sldId id="277" r:id="rId15"/>
    <p:sldId id="278" r:id="rId16"/>
    <p:sldId id="295" r:id="rId17"/>
    <p:sldId id="266" r:id="rId18"/>
    <p:sldId id="293" r:id="rId19"/>
    <p:sldId id="294" r:id="rId20"/>
    <p:sldId id="259" r:id="rId21"/>
    <p:sldId id="271" r:id="rId22"/>
    <p:sldId id="269" r:id="rId23"/>
    <p:sldId id="268" r:id="rId24"/>
    <p:sldId id="274" r:id="rId25"/>
    <p:sldId id="288" r:id="rId26"/>
    <p:sldId id="289" r:id="rId27"/>
    <p:sldId id="290" r:id="rId28"/>
    <p:sldId id="291" r:id="rId29"/>
    <p:sldId id="260" r:id="rId30"/>
    <p:sldId id="257" r:id="rId31"/>
    <p:sldId id="258" r:id="rId32"/>
    <p:sldId id="272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780C-F80B-4207-88DC-8353B3B3107A}" type="datetimeFigureOut">
              <a:rPr lang="nl-NL" smtClean="0"/>
              <a:t>29-3-2018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0D4D3-361C-4BCE-AD60-AABA3E4460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0260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780C-F80B-4207-88DC-8353B3B3107A}" type="datetimeFigureOut">
              <a:rPr lang="nl-NL" smtClean="0"/>
              <a:t>29-3-2018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0D4D3-361C-4BCE-AD60-AABA3E4460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0651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780C-F80B-4207-88DC-8353B3B3107A}" type="datetimeFigureOut">
              <a:rPr lang="nl-NL" smtClean="0"/>
              <a:t>29-3-2018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0D4D3-361C-4BCE-AD60-AABA3E4460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4352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780C-F80B-4207-88DC-8353B3B3107A}" type="datetimeFigureOut">
              <a:rPr lang="nl-NL" smtClean="0"/>
              <a:t>29-3-2018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0D4D3-361C-4BCE-AD60-AABA3E446043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9315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780C-F80B-4207-88DC-8353B3B3107A}" type="datetimeFigureOut">
              <a:rPr lang="nl-NL" smtClean="0"/>
              <a:t>29-3-2018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0D4D3-361C-4BCE-AD60-AABA3E4460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8083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780C-F80B-4207-88DC-8353B3B3107A}" type="datetimeFigureOut">
              <a:rPr lang="nl-NL" smtClean="0"/>
              <a:t>29-3-2018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0D4D3-361C-4BCE-AD60-AABA3E4460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0437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780C-F80B-4207-88DC-8353B3B3107A}" type="datetimeFigureOut">
              <a:rPr lang="nl-NL" smtClean="0"/>
              <a:t>29-3-2018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0D4D3-361C-4BCE-AD60-AABA3E4460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8112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780C-F80B-4207-88DC-8353B3B3107A}" type="datetimeFigureOut">
              <a:rPr lang="nl-NL" smtClean="0"/>
              <a:t>29-3-2018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0D4D3-361C-4BCE-AD60-AABA3E4460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725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780C-F80B-4207-88DC-8353B3B3107A}" type="datetimeFigureOut">
              <a:rPr lang="nl-NL" smtClean="0"/>
              <a:t>29-3-2018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0D4D3-361C-4BCE-AD60-AABA3E4460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684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780C-F80B-4207-88DC-8353B3B3107A}" type="datetimeFigureOut">
              <a:rPr lang="nl-NL" smtClean="0"/>
              <a:t>29-3-2018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0D4D3-361C-4BCE-AD60-AABA3E4460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92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780C-F80B-4207-88DC-8353B3B3107A}" type="datetimeFigureOut">
              <a:rPr lang="nl-NL" smtClean="0"/>
              <a:t>29-3-2018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0D4D3-361C-4BCE-AD60-AABA3E4460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137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780C-F80B-4207-88DC-8353B3B3107A}" type="datetimeFigureOut">
              <a:rPr lang="nl-NL" smtClean="0"/>
              <a:t>29-3-2018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0D4D3-361C-4BCE-AD60-AABA3E4460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4831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780C-F80B-4207-88DC-8353B3B3107A}" type="datetimeFigureOut">
              <a:rPr lang="nl-NL" smtClean="0"/>
              <a:t>29-3-2018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0D4D3-361C-4BCE-AD60-AABA3E4460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7225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780C-F80B-4207-88DC-8353B3B3107A}" type="datetimeFigureOut">
              <a:rPr lang="nl-NL" smtClean="0"/>
              <a:t>29-3-2018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0D4D3-361C-4BCE-AD60-AABA3E4460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9027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780C-F80B-4207-88DC-8353B3B3107A}" type="datetimeFigureOut">
              <a:rPr lang="nl-NL" smtClean="0"/>
              <a:t>29-3-2018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0D4D3-361C-4BCE-AD60-AABA3E4460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5740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780C-F80B-4207-88DC-8353B3B3107A}" type="datetimeFigureOut">
              <a:rPr lang="nl-NL" smtClean="0"/>
              <a:t>29-3-2018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0D4D3-361C-4BCE-AD60-AABA3E4460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69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780C-F80B-4207-88DC-8353B3B3107A}" type="datetimeFigureOut">
              <a:rPr lang="nl-NL" smtClean="0"/>
              <a:t>29-3-2018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0D4D3-361C-4BCE-AD60-AABA3E4460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456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786780C-F80B-4207-88DC-8353B3B3107A}" type="datetimeFigureOut">
              <a:rPr lang="nl-NL" smtClean="0"/>
              <a:t>29-3-2018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0B0D4D3-361C-4BCE-AD60-AABA3E4460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69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Heesters van Meesters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Plantlijst 301-320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671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3">
            <a:extLst>
              <a:ext uri="{FF2B5EF4-FFF2-40B4-BE49-F238E27FC236}">
                <a16:creationId xmlns:a16="http://schemas.microsoft.com/office/drawing/2014/main" id="{A11DD87E-2075-46E0-9789-F6C9EF9A07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173937" y="827678"/>
            <a:ext cx="2315724" cy="5086759"/>
          </a:xfrm>
          <a:prstGeom prst="rect">
            <a:avLst/>
          </a:prstGeom>
        </p:spPr>
      </p:pic>
      <p:pic>
        <p:nvPicPr>
          <p:cNvPr id="10" name="Tijdelijke aanduiding voor inhoud 3">
            <a:extLst>
              <a:ext uri="{FF2B5EF4-FFF2-40B4-BE49-F238E27FC236}">
                <a16:creationId xmlns:a16="http://schemas.microsoft.com/office/drawing/2014/main" id="{0BC6DE38-6F7C-4786-ACA3-3CF4571D40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63" r="-3" b="-3"/>
          <a:stretch/>
        </p:blipFill>
        <p:spPr>
          <a:xfrm>
            <a:off x="5414729" y="2989903"/>
            <a:ext cx="3603723" cy="292209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0B6AAEA-6372-4870-9180-38799642A5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729" y="827678"/>
            <a:ext cx="2222786" cy="199678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7C10D2C-2339-41F5-B890-D2AD2DB01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11" y="629266"/>
            <a:ext cx="3697511" cy="2195191"/>
          </a:xfrm>
        </p:spPr>
        <p:txBody>
          <a:bodyPr>
            <a:normAutofit fontScale="90000"/>
          </a:bodyPr>
          <a:lstStyle/>
          <a:p>
            <a:pPr algn="ctr"/>
            <a:r>
              <a:rPr lang="nl-NL" sz="3400" dirty="0"/>
              <a:t>  305      </a:t>
            </a:r>
            <a:r>
              <a:rPr lang="nl-NL" sz="3400" dirty="0" err="1"/>
              <a:t>Caryopteris</a:t>
            </a:r>
            <a:r>
              <a:rPr lang="nl-NL" sz="3400" dirty="0"/>
              <a:t> </a:t>
            </a:r>
            <a:r>
              <a:rPr lang="nl-NL" sz="3400" dirty="0" err="1" smtClean="0"/>
              <a:t>clandonensis</a:t>
            </a:r>
            <a:r>
              <a:rPr lang="nl-NL" sz="3400" dirty="0" smtClean="0"/>
              <a:t> ‘</a:t>
            </a:r>
            <a:r>
              <a:rPr lang="nl-NL" sz="3400" dirty="0" err="1"/>
              <a:t>H</a:t>
            </a:r>
            <a:r>
              <a:rPr lang="nl-NL" sz="3400" dirty="0" err="1" smtClean="0"/>
              <a:t>eavenly</a:t>
            </a:r>
            <a:r>
              <a:rPr lang="nl-NL" sz="3400" dirty="0" smtClean="0"/>
              <a:t> </a:t>
            </a:r>
            <a:r>
              <a:rPr lang="nl-NL" sz="3400" dirty="0"/>
              <a:t>B</a:t>
            </a:r>
            <a:r>
              <a:rPr lang="nl-NL" sz="3400" dirty="0" smtClean="0"/>
              <a:t>lue</a:t>
            </a:r>
            <a:r>
              <a:rPr lang="nl-NL" sz="3400" dirty="0"/>
              <a:t>’</a:t>
            </a:r>
            <a:br>
              <a:rPr lang="nl-NL" sz="3400" dirty="0"/>
            </a:br>
            <a:r>
              <a:rPr lang="nl-NL" sz="3400" dirty="0"/>
              <a:t>L</a:t>
            </a:r>
            <a:r>
              <a:rPr lang="nl-NL" sz="3400" dirty="0" smtClean="0"/>
              <a:t>atijnse </a:t>
            </a:r>
            <a:r>
              <a:rPr lang="nl-NL" sz="3400" dirty="0"/>
              <a:t>betekenis:</a:t>
            </a:r>
            <a:br>
              <a:rPr lang="nl-NL" sz="3400" dirty="0"/>
            </a:br>
            <a:r>
              <a:rPr lang="nl-NL" sz="3400" dirty="0"/>
              <a:t>gekweekt in west </a:t>
            </a:r>
            <a:r>
              <a:rPr lang="nl-NL" sz="3400" dirty="0" err="1"/>
              <a:t>C</a:t>
            </a:r>
            <a:r>
              <a:rPr lang="nl-NL" sz="3400" dirty="0" err="1" smtClean="0"/>
              <a:t>landon</a:t>
            </a:r>
            <a:endParaRPr lang="nl-NL" sz="34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C4D8391-0A85-413F-8318-043F7AA07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994" y="3072581"/>
            <a:ext cx="3697510" cy="3785419"/>
          </a:xfrm>
        </p:spPr>
        <p:txBody>
          <a:bodyPr>
            <a:normAutofit/>
          </a:bodyPr>
          <a:lstStyle/>
          <a:p>
            <a:r>
              <a:rPr lang="nl-NL" sz="1800" b="1" dirty="0"/>
              <a:t>Bloei</a:t>
            </a:r>
            <a:r>
              <a:rPr lang="nl-NL" sz="1800" dirty="0"/>
              <a:t>: augustus-oktober</a:t>
            </a:r>
          </a:p>
          <a:p>
            <a:r>
              <a:rPr lang="en-US" sz="1800" b="1" dirty="0" err="1"/>
              <a:t>Hoogte</a:t>
            </a:r>
            <a:r>
              <a:rPr lang="en-US" sz="1800" b="1" dirty="0"/>
              <a:t>: </a:t>
            </a:r>
            <a:r>
              <a:rPr lang="en-US" sz="1800" dirty="0"/>
              <a:t>80-100 cm</a:t>
            </a:r>
          </a:p>
          <a:p>
            <a:r>
              <a:rPr lang="en-US" sz="1800" b="1" dirty="0" err="1"/>
              <a:t>Winterhard</a:t>
            </a:r>
            <a:r>
              <a:rPr lang="en-US" sz="1800" b="1" dirty="0"/>
              <a:t>: </a:t>
            </a:r>
            <a:r>
              <a:rPr lang="en-US" sz="1800" dirty="0" err="1"/>
              <a:t>matig</a:t>
            </a:r>
            <a:endParaRPr lang="en-US" sz="1800" b="1" dirty="0"/>
          </a:p>
          <a:p>
            <a:r>
              <a:rPr lang="en-US" sz="1800" b="1" dirty="0"/>
              <a:t>Ph: </a:t>
            </a:r>
            <a:r>
              <a:rPr lang="en-US" sz="1800" dirty="0" err="1"/>
              <a:t>neutraal</a:t>
            </a:r>
            <a:endParaRPr lang="en-US" sz="1800" b="1" dirty="0"/>
          </a:p>
          <a:p>
            <a:r>
              <a:rPr lang="en-US" sz="1800" b="1" dirty="0" err="1"/>
              <a:t>Vochtigheid</a:t>
            </a:r>
            <a:r>
              <a:rPr lang="en-US" sz="1800" b="1" dirty="0"/>
              <a:t>: </a:t>
            </a:r>
            <a:r>
              <a:rPr lang="en-US" sz="1800" dirty="0" err="1"/>
              <a:t>vochtig</a:t>
            </a:r>
            <a:endParaRPr lang="en-US" sz="1800" b="1" dirty="0"/>
          </a:p>
          <a:p>
            <a:r>
              <a:rPr lang="en-US" sz="1800" b="1" dirty="0"/>
              <a:t>Licht: </a:t>
            </a:r>
            <a:r>
              <a:rPr lang="en-US" sz="1800" dirty="0" err="1"/>
              <a:t>zon</a:t>
            </a:r>
            <a:r>
              <a:rPr lang="en-US" sz="1800" dirty="0"/>
              <a:t> </a:t>
            </a:r>
            <a:r>
              <a:rPr lang="en-US" sz="1800" dirty="0" err="1"/>
              <a:t>halfschaduw</a:t>
            </a:r>
            <a:endParaRPr lang="en-US" sz="1800" b="1" dirty="0"/>
          </a:p>
          <a:p>
            <a:r>
              <a:rPr lang="en-US" sz="1800" b="1" dirty="0" err="1"/>
              <a:t>Bladhoudend</a:t>
            </a:r>
            <a:r>
              <a:rPr lang="en-US" sz="1800" b="1" dirty="0"/>
              <a:t>: </a:t>
            </a:r>
            <a:r>
              <a:rPr lang="en-US" sz="1800" dirty="0"/>
              <a:t>nee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22674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25" y="-252093"/>
            <a:ext cx="10363200" cy="1470025"/>
          </a:xfrm>
        </p:spPr>
        <p:txBody>
          <a:bodyPr>
            <a:normAutofit fontScale="90000"/>
          </a:bodyPr>
          <a:lstStyle/>
          <a:p>
            <a:r>
              <a:rPr lang="nl-NL" dirty="0"/>
              <a:t>A</a:t>
            </a:r>
            <a:r>
              <a:rPr lang="nl-NL" dirty="0" smtClean="0"/>
              <a:t>canthopanax </a:t>
            </a:r>
            <a:r>
              <a:rPr lang="nl-NL" dirty="0" err="1" smtClean="0"/>
              <a:t>sieboldianus</a:t>
            </a:r>
            <a:r>
              <a:rPr lang="nl-NL" dirty="0" smtClean="0"/>
              <a:t> “Variegatus”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306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65" y="1428445"/>
            <a:ext cx="3389670" cy="452362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652" y="2334376"/>
            <a:ext cx="6035563" cy="452362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6464" y="1506527"/>
            <a:ext cx="2853175" cy="285927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032" y="1200994"/>
            <a:ext cx="3333750" cy="254317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1668" y="476250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Betekenis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sieboldianus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Philipp </a:t>
            </a:r>
            <a:r>
              <a:rPr lang="de-DE" dirty="0"/>
              <a:t>Franz von Siebold, 1796-1866, </a:t>
            </a:r>
            <a:r>
              <a:rPr lang="de-DE" dirty="0" err="1"/>
              <a:t>arts</a:t>
            </a:r>
            <a:r>
              <a:rPr lang="de-DE" dirty="0"/>
              <a:t> </a:t>
            </a:r>
            <a:r>
              <a:rPr lang="de-DE" dirty="0" err="1"/>
              <a:t>te</a:t>
            </a:r>
            <a:r>
              <a:rPr lang="de-DE" dirty="0"/>
              <a:t> </a:t>
            </a:r>
            <a:r>
              <a:rPr lang="de-DE" dirty="0" err="1"/>
              <a:t>Deshima</a:t>
            </a:r>
            <a:r>
              <a:rPr lang="de-DE" dirty="0"/>
              <a:t>,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656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2782994" cy="970450"/>
          </a:xfrm>
        </p:spPr>
        <p:txBody>
          <a:bodyPr/>
          <a:lstStyle/>
          <a:p>
            <a:r>
              <a:rPr lang="nl-NL" dirty="0" smtClean="0"/>
              <a:t>Informatie</a:t>
            </a:r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6693" y="99894"/>
            <a:ext cx="5055056" cy="663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087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156942"/>
            <a:ext cx="10353762" cy="970450"/>
          </a:xfrm>
        </p:spPr>
        <p:txBody>
          <a:bodyPr/>
          <a:lstStyle/>
          <a:p>
            <a:r>
              <a:rPr lang="nl-NL" dirty="0" smtClean="0"/>
              <a:t>307 </a:t>
            </a:r>
            <a:r>
              <a:rPr lang="nl-NL" dirty="0" err="1" smtClean="0"/>
              <a:t>Cornus</a:t>
            </a:r>
            <a:r>
              <a:rPr lang="nl-NL" dirty="0" smtClean="0"/>
              <a:t> </a:t>
            </a:r>
            <a:r>
              <a:rPr lang="nl-NL" dirty="0" err="1" smtClean="0"/>
              <a:t>kousa</a:t>
            </a:r>
            <a:r>
              <a:rPr lang="nl-NL" dirty="0" smtClean="0"/>
              <a:t> ‘Laura’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560" y="1492784"/>
            <a:ext cx="2880320" cy="512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Afbeeldingsresultaat voor Cornus kousa laur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157" y="1364768"/>
            <a:ext cx="4032448" cy="537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beeldingsresultaat voor Cornus kousa la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5567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22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307 </a:t>
            </a:r>
            <a:r>
              <a:rPr lang="nl-NL" dirty="0" err="1" smtClean="0"/>
              <a:t>Cornus</a:t>
            </a:r>
            <a:r>
              <a:rPr lang="nl-NL" dirty="0" smtClean="0"/>
              <a:t> </a:t>
            </a:r>
            <a:r>
              <a:rPr lang="nl-NL" dirty="0" err="1" smtClean="0"/>
              <a:t>kousa</a:t>
            </a:r>
            <a:r>
              <a:rPr lang="nl-NL" dirty="0" smtClean="0"/>
              <a:t> ‘Laura’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Betekenis Latijnse naam: Japanse naam</a:t>
            </a:r>
          </a:p>
          <a:p>
            <a:r>
              <a:rPr lang="nl-NL" dirty="0" smtClean="0"/>
              <a:t>Hoogte: 200 cm</a:t>
            </a:r>
          </a:p>
          <a:p>
            <a:r>
              <a:rPr lang="nl-NL" dirty="0" smtClean="0"/>
              <a:t>Licht: Schaduw</a:t>
            </a:r>
          </a:p>
          <a:p>
            <a:r>
              <a:rPr lang="nl-NL" dirty="0" smtClean="0"/>
              <a:t>Grond: normale bodem, gemiddelde waterbehoefte</a:t>
            </a:r>
          </a:p>
          <a:p>
            <a:r>
              <a:rPr lang="nl-NL" dirty="0" smtClean="0"/>
              <a:t>Bloeitijd: mei - Juni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368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4642" y="821500"/>
            <a:ext cx="4908331" cy="993228"/>
          </a:xfrm>
        </p:spPr>
        <p:txBody>
          <a:bodyPr>
            <a:normAutofit fontScale="90000"/>
          </a:bodyPr>
          <a:lstStyle/>
          <a:p>
            <a:r>
              <a:rPr lang="nl-NL" sz="1800" b="1" dirty="0" smtClean="0"/>
              <a:t/>
            </a:r>
            <a:br>
              <a:rPr lang="nl-NL" sz="1800" b="1" dirty="0" smtClean="0"/>
            </a:br>
            <a:r>
              <a:rPr lang="nl-NL" sz="1800" b="1" dirty="0" smtClean="0"/>
              <a:t/>
            </a:r>
            <a:br>
              <a:rPr lang="nl-NL" sz="1800" b="1" dirty="0" smtClean="0"/>
            </a:br>
            <a:r>
              <a:rPr lang="nl-NL" sz="1800" b="1" dirty="0"/>
              <a:t/>
            </a:r>
            <a:br>
              <a:rPr lang="nl-NL" sz="1800" b="1" dirty="0"/>
            </a:br>
            <a:r>
              <a:rPr lang="nl-NL" sz="1800" b="1" dirty="0" smtClean="0"/>
              <a:t/>
            </a:r>
            <a:br>
              <a:rPr lang="nl-NL" sz="1800" b="1" dirty="0" smtClean="0"/>
            </a:br>
            <a:r>
              <a:rPr lang="nl-NL" sz="1800" b="1" dirty="0"/>
              <a:t/>
            </a:r>
            <a:br>
              <a:rPr lang="nl-NL" sz="1800" b="1" dirty="0"/>
            </a:br>
            <a:r>
              <a:rPr lang="nl-NL" sz="1800" b="1" dirty="0" smtClean="0"/>
              <a:t/>
            </a:r>
            <a:br>
              <a:rPr lang="nl-NL" sz="1800" b="1" dirty="0" smtClean="0"/>
            </a:br>
            <a:r>
              <a:rPr lang="nl-NL" sz="3600" b="1" dirty="0" smtClean="0"/>
              <a:t>308 Ptelea </a:t>
            </a:r>
            <a:r>
              <a:rPr lang="nl-NL" sz="3600" b="1" dirty="0" smtClean="0"/>
              <a:t>trifoliata </a:t>
            </a:r>
            <a:r>
              <a:rPr lang="nl-NL" sz="3600" b="1" dirty="0" smtClean="0"/>
              <a:t/>
            </a:r>
            <a:br>
              <a:rPr lang="nl-NL" sz="3600" b="1" dirty="0" smtClean="0"/>
            </a:br>
            <a:r>
              <a:rPr lang="nl-NL" sz="2200" b="1" dirty="0" smtClean="0"/>
              <a:t/>
            </a:r>
            <a:br>
              <a:rPr lang="nl-NL" sz="2200" b="1" dirty="0" smtClean="0"/>
            </a:br>
            <a:r>
              <a:rPr lang="nl-NL" sz="1800" dirty="0" smtClean="0"/>
              <a:t>drie bladig, max </a:t>
            </a:r>
            <a:r>
              <a:rPr lang="nl-NL" sz="1800" dirty="0" smtClean="0"/>
              <a:t>6 meter, schaduw half schaduw, voedselrijke grond</a:t>
            </a:r>
            <a:br>
              <a:rPr lang="nl-NL" sz="1800" dirty="0" smtClean="0"/>
            </a:br>
            <a:endParaRPr lang="nl-NL" sz="18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031" y="-22917"/>
            <a:ext cx="5969876" cy="447740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516" y="3768867"/>
            <a:ext cx="5145397" cy="385904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7" y="2238703"/>
            <a:ext cx="4436787" cy="591571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465" y="3701916"/>
            <a:ext cx="30353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89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309 Sycoparrotia semidecidua ´Purple Haze´</a:t>
            </a:r>
            <a:endParaRPr lang="nl-NL" dirty="0"/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3 m hoog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Zure grond </a:t>
            </a:r>
          </a:p>
          <a:p>
            <a:pPr lvl="0"/>
            <a:r>
              <a:rPr lang="nl-NL" dirty="0"/>
              <a:t>Zon half schaduw</a:t>
            </a:r>
          </a:p>
          <a:p>
            <a:pPr lvl="0"/>
            <a:r>
              <a:rPr lang="nl-NL" dirty="0"/>
              <a:t>Niet veel water nodig</a:t>
            </a:r>
          </a:p>
          <a:p>
            <a:pPr lvl="0"/>
            <a:r>
              <a:rPr lang="nl-NL" dirty="0"/>
              <a:t>Latijnse </a:t>
            </a:r>
            <a:r>
              <a:rPr lang="nl-NL" dirty="0" smtClean="0"/>
              <a:t>soortnaam: </a:t>
            </a:r>
            <a:endParaRPr lang="nl-NL" dirty="0"/>
          </a:p>
          <a:p>
            <a:pPr marL="0" lvl="0" indent="0">
              <a:buNone/>
            </a:pPr>
            <a:r>
              <a:rPr lang="nl-NL" dirty="0" smtClean="0"/>
              <a:t>   afvallend</a:t>
            </a:r>
            <a:endParaRPr lang="nl-NL" dirty="0"/>
          </a:p>
          <a:p>
            <a:pPr lvl="0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283" y="1798368"/>
            <a:ext cx="4272451" cy="27470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009" y="2545131"/>
            <a:ext cx="4000500" cy="40005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5308335" y="4758287"/>
            <a:ext cx="2855268" cy="21414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2618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D4788-893A-406D-A6F5-953206ADA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593" y="0"/>
            <a:ext cx="6387904" cy="1325563"/>
          </a:xfrm>
        </p:spPr>
        <p:txBody>
          <a:bodyPr/>
          <a:lstStyle/>
          <a:p>
            <a:r>
              <a:rPr lang="nl-NL" dirty="0" smtClean="0"/>
              <a:t>310. Staphylea </a:t>
            </a:r>
            <a:r>
              <a:rPr lang="nl-NL" dirty="0" err="1" smtClean="0"/>
              <a:t>colchica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(uit </a:t>
            </a:r>
            <a:r>
              <a:rPr lang="nl-NL" dirty="0" err="1" smtClean="0"/>
              <a:t>Colchis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4CD5C19-C206-4D58-A6CF-36840A107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65895" cy="6621194"/>
          </a:xfrm>
        </p:spPr>
      </p:pic>
      <p:pic>
        <p:nvPicPr>
          <p:cNvPr id="6" name="Picture 2" descr="Afbeeldingsresultaat voor staphylea colchica">
            <a:extLst>
              <a:ext uri="{FF2B5EF4-FFF2-40B4-BE49-F238E27FC236}">
                <a16:creationId xmlns:a16="http://schemas.microsoft.com/office/drawing/2014/main" id="{BC310FC1-9DCA-42AB-8BC2-86B8AD341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5895" y="1181686"/>
            <a:ext cx="7277377" cy="482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101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D068A6D7-371F-4E35-958D-9C3BF8742E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0" y="290304"/>
            <a:ext cx="7940041" cy="2800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06044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Hoogte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300 - 400 cm</a:t>
            </a:r>
            <a:r>
              <a:rPr kumimoji="0" lang="nl-NL" altLang="nl-NL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Winterhard	</a:t>
            </a:r>
            <a:r>
              <a:rPr kumimoji="0" lang="nl-NL" altLang="nl-NL" sz="20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		</a:t>
            </a:r>
            <a:r>
              <a:rPr kumimoji="0" lang="nl-NL" altLang="nl-NL" sz="20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Neutraal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Vochtigheid	</a:t>
            </a:r>
            <a:r>
              <a:rPr kumimoji="0" lang="nl-NL" altLang="nl-NL" sz="20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Normaal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Licht		</a:t>
            </a:r>
            <a:r>
              <a:rPr kumimoji="0" lang="nl-NL" altLang="nl-NL" sz="20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Zon</a:t>
            </a:r>
            <a:endParaRPr lang="nl-NL" altLang="nl-NL" sz="2000" i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halfschaduw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Evergreen	</a:t>
            </a:r>
            <a:r>
              <a:rPr kumimoji="0" lang="nl-NL" altLang="nl-NL" sz="20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Bladverliezend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2" name="Picture 8" descr="Afbeeldingsresultaat voor staphylea colchica winter">
            <a:extLst>
              <a:ext uri="{FF2B5EF4-FFF2-40B4-BE49-F238E27FC236}">
                <a16:creationId xmlns:a16="http://schemas.microsoft.com/office/drawing/2014/main" id="{CA42E2C2-9059-4198-B106-323223165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63" y="2966926"/>
            <a:ext cx="5924648" cy="39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458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301. Hibiscus </a:t>
            </a:r>
            <a:r>
              <a:rPr lang="nl-NL" dirty="0" err="1" smtClean="0"/>
              <a:t>syriacus</a:t>
            </a:r>
            <a:r>
              <a:rPr lang="nl-NL" dirty="0" smtClean="0"/>
              <a:t> ‘</a:t>
            </a:r>
            <a:r>
              <a:rPr lang="nl-NL" dirty="0" err="1" smtClean="0"/>
              <a:t>Oiseau</a:t>
            </a:r>
            <a:r>
              <a:rPr lang="nl-NL" dirty="0" smtClean="0"/>
              <a:t> Bleu’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Betekenis: uit Assyrië</a:t>
            </a:r>
          </a:p>
          <a:p>
            <a:r>
              <a:rPr lang="nl-NL" dirty="0" smtClean="0"/>
              <a:t>Hoogte </a:t>
            </a:r>
            <a:r>
              <a:rPr lang="nl-NL" dirty="0" smtClean="0"/>
              <a:t>2m tot </a:t>
            </a:r>
            <a:r>
              <a:rPr lang="nl-NL" dirty="0" smtClean="0"/>
              <a:t>2,5 m</a:t>
            </a:r>
            <a:endParaRPr lang="nl-NL" dirty="0" smtClean="0"/>
          </a:p>
          <a:p>
            <a:r>
              <a:rPr lang="nl-NL" dirty="0" smtClean="0"/>
              <a:t>Bloeit </a:t>
            </a:r>
            <a:r>
              <a:rPr lang="nl-NL" dirty="0" smtClean="0"/>
              <a:t>paars, Sept – okt</a:t>
            </a:r>
          </a:p>
          <a:p>
            <a:r>
              <a:rPr lang="nl-NL" dirty="0" smtClean="0"/>
              <a:t>Zon/Halfschaduw</a:t>
            </a:r>
          </a:p>
          <a:p>
            <a:r>
              <a:rPr lang="nl-NL" dirty="0" smtClean="0"/>
              <a:t>Alle tuingrond</a:t>
            </a:r>
          </a:p>
          <a:p>
            <a:r>
              <a:rPr lang="nl-NL" dirty="0" smtClean="0"/>
              <a:t>Niet wintergroen</a:t>
            </a:r>
          </a:p>
          <a:p>
            <a:r>
              <a:rPr lang="nl-NL" dirty="0" smtClean="0"/>
              <a:t>Opgaande dichte struik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440" y="1956018"/>
            <a:ext cx="2933968" cy="390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01107-F699-4AEE-ACCF-700303D7E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2366"/>
            <a:ext cx="9144000" cy="825707"/>
          </a:xfrm>
        </p:spPr>
        <p:txBody>
          <a:bodyPr>
            <a:normAutofit fontScale="90000"/>
          </a:bodyPr>
          <a:lstStyle/>
          <a:p>
            <a:r>
              <a:rPr lang="nl-NL" dirty="0"/>
              <a:t>311 Fothergilla major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E63B0CA-7ADC-4639-A9A7-7C22045EF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1878" y="2173356"/>
            <a:ext cx="3475380" cy="3935895"/>
          </a:xfrm>
        </p:spPr>
        <p:txBody>
          <a:bodyPr/>
          <a:lstStyle/>
          <a:p>
            <a:r>
              <a:rPr lang="nl-NL" dirty="0"/>
              <a:t>Betekenis: Groter</a:t>
            </a:r>
          </a:p>
          <a:p>
            <a:r>
              <a:rPr lang="nl-NL" dirty="0"/>
              <a:t>Afmetingen: 200 cm</a:t>
            </a:r>
          </a:p>
          <a:p>
            <a:r>
              <a:rPr lang="nl-NL" dirty="0"/>
              <a:t>Standplaats: Zon/halfschaduw</a:t>
            </a:r>
          </a:p>
          <a:p>
            <a:r>
              <a:rPr lang="nl-NL" dirty="0"/>
              <a:t>Bloeiperiode: April-mei</a:t>
            </a:r>
          </a:p>
          <a:p>
            <a:r>
              <a:rPr lang="nl-NL" dirty="0"/>
              <a:t>Bloeikleur: Wit</a:t>
            </a:r>
          </a:p>
          <a:p>
            <a:r>
              <a:rPr lang="nl-NL" dirty="0"/>
              <a:t>Soort grond: Voedselrijk</a:t>
            </a:r>
          </a:p>
          <a:p>
            <a:r>
              <a:rPr lang="nl-NL" dirty="0"/>
              <a:t>Vocht: Goed doorlatend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DF1E9FB-FD8E-4983-A918-5B8BA60FA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42" y="2037520"/>
            <a:ext cx="3475380" cy="463384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FBBA060-6B72-4D2E-8862-764ADBFBE9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428" y="2037520"/>
            <a:ext cx="3617691" cy="48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69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312 : </a:t>
            </a:r>
            <a:r>
              <a:rPr lang="nl-NL" dirty="0" err="1" smtClean="0"/>
              <a:t>Hydrangea</a:t>
            </a:r>
            <a:r>
              <a:rPr lang="nl-NL" dirty="0" smtClean="0"/>
              <a:t> </a:t>
            </a:r>
            <a:r>
              <a:rPr lang="nl-NL" dirty="0" err="1" smtClean="0"/>
              <a:t>paniculata</a:t>
            </a:r>
            <a:r>
              <a:rPr lang="nl-NL" dirty="0" smtClean="0"/>
              <a:t> ‘</a:t>
            </a:r>
            <a:r>
              <a:rPr lang="nl-NL" dirty="0" smtClean="0"/>
              <a:t>Limelight’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Betekenis </a:t>
            </a:r>
            <a:r>
              <a:rPr lang="nl-NL" dirty="0"/>
              <a:t>L</a:t>
            </a:r>
            <a:r>
              <a:rPr lang="nl-NL" dirty="0" smtClean="0"/>
              <a:t>atijn</a:t>
            </a:r>
            <a:r>
              <a:rPr lang="nl-NL" dirty="0" smtClean="0"/>
              <a:t>: </a:t>
            </a:r>
            <a:r>
              <a:rPr lang="nl-NL" dirty="0" err="1" smtClean="0"/>
              <a:t>Pluimdragend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Bloei : Juli tot September , hoogte : tot 2,5 m , standplaats : zon / halfschaduw 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073" y="3714763"/>
            <a:ext cx="4819265" cy="3012040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690" y="2908410"/>
            <a:ext cx="2863795" cy="381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81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DA3392A-B943-4E2E-9E9F-E556444D81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651" y="0"/>
            <a:ext cx="4256471" cy="75750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FE66614-3D6A-4124-A52F-917AA0862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85" y="3623761"/>
            <a:ext cx="4338207" cy="323196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75E69DA-2DE6-49F5-847F-E12954369E1E}"/>
              </a:ext>
            </a:extLst>
          </p:cNvPr>
          <p:cNvSpPr txBox="1"/>
          <p:nvPr/>
        </p:nvSpPr>
        <p:spPr>
          <a:xfrm>
            <a:off x="574766" y="274319"/>
            <a:ext cx="8466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313"/>
              <a:tabLst/>
              <a:defRPr/>
            </a:pPr>
            <a:r>
              <a:rPr kumimoji="0" lang="nl-NL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Ilex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crenata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‘Golden Gem’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Latijnse betekenis: fijn rond gekarteld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4022E96-F12F-44D0-A618-E45A596F5A19}"/>
              </a:ext>
            </a:extLst>
          </p:cNvPr>
          <p:cNvSpPr txBox="1"/>
          <p:nvPr/>
        </p:nvSpPr>
        <p:spPr>
          <a:xfrm>
            <a:off x="1157734" y="1685733"/>
            <a:ext cx="572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Laagblijvend,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bladhoudend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goed winterhard. Geeft op latere leeftijd ook paars-zwarte bessen.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DD87780-6CB8-455C-944A-CEE33505E3A9}"/>
              </a:ext>
            </a:extLst>
          </p:cNvPr>
          <p:cNvSpPr txBox="1"/>
          <p:nvPr/>
        </p:nvSpPr>
        <p:spPr>
          <a:xfrm>
            <a:off x="4643892" y="4004123"/>
            <a:ext cx="3050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Hoogte: 50 – 80 cm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Winterhard: 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Licht: zon half schaduw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Bladhoudend </a:t>
            </a:r>
          </a:p>
        </p:txBody>
      </p:sp>
    </p:spTree>
    <p:extLst>
      <p:ext uri="{BB962C8B-B14F-4D97-AF65-F5344CB8AC3E}">
        <p14:creationId xmlns:p14="http://schemas.microsoft.com/office/powerpoint/2010/main" val="922968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l-NL" dirty="0"/>
              <a:t>Latijnse </a:t>
            </a:r>
            <a:r>
              <a:rPr lang="nl-NL" dirty="0" smtClean="0"/>
              <a:t>soortnaam:</a:t>
            </a:r>
            <a:endParaRPr lang="nl-NL" dirty="0"/>
          </a:p>
          <a:p>
            <a:pPr marL="0" lvl="0" indent="0">
              <a:buNone/>
            </a:pPr>
            <a:r>
              <a:rPr lang="nl-NL" dirty="0"/>
              <a:t>Uit </a:t>
            </a:r>
            <a:r>
              <a:rPr lang="nl-NL" dirty="0" err="1"/>
              <a:t>japan</a:t>
            </a:r>
            <a:endParaRPr lang="nl-NL" dirty="0"/>
          </a:p>
          <a:p>
            <a:pPr marL="0" lvl="0" indent="0">
              <a:buNone/>
            </a:pPr>
            <a:r>
              <a:rPr lang="nl-NL" dirty="0"/>
              <a:t>2 m hoog</a:t>
            </a:r>
          </a:p>
          <a:p>
            <a:pPr marL="0" lvl="0" indent="0">
              <a:buNone/>
            </a:pPr>
            <a:r>
              <a:rPr lang="nl-NL" dirty="0"/>
              <a:t>Half schaduw</a:t>
            </a:r>
          </a:p>
          <a:p>
            <a:pPr marL="0" lvl="0" indent="0">
              <a:buNone/>
            </a:pPr>
            <a:r>
              <a:rPr lang="nl-NL" dirty="0" smtClean="0"/>
              <a:t>Voedzame grond, pas op</a:t>
            </a:r>
          </a:p>
          <a:p>
            <a:pPr marL="0" lvl="0" indent="0">
              <a:buNone/>
            </a:pPr>
            <a:r>
              <a:rPr lang="nl-NL" dirty="0" smtClean="0"/>
              <a:t> voor vorst, beschutte plek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665" y="1690689"/>
            <a:ext cx="3143250" cy="31432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841" y="1935254"/>
            <a:ext cx="4514850" cy="33813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9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8105040" y="4460928"/>
            <a:ext cx="3429000" cy="25717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kstvak 7"/>
          <p:cNvSpPr txBox="1"/>
          <p:nvPr/>
        </p:nvSpPr>
        <p:spPr>
          <a:xfrm>
            <a:off x="913795" y="733428"/>
            <a:ext cx="8582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/>
              <a:t>314 </a:t>
            </a:r>
            <a:r>
              <a:rPr lang="nl-NL" sz="2800" dirty="0" err="1" smtClean="0"/>
              <a:t>Camellia</a:t>
            </a:r>
            <a:r>
              <a:rPr lang="nl-NL" sz="2800" dirty="0" smtClean="0"/>
              <a:t> </a:t>
            </a:r>
            <a:r>
              <a:rPr lang="nl-NL" sz="2800" dirty="0" err="1" smtClean="0"/>
              <a:t>japonica</a:t>
            </a:r>
            <a:r>
              <a:rPr lang="nl-NL" sz="2800" dirty="0" smtClean="0"/>
              <a:t> ‘Alba </a:t>
            </a:r>
            <a:r>
              <a:rPr lang="nl-NL" sz="2800" dirty="0" err="1" smtClean="0"/>
              <a:t>Plena</a:t>
            </a:r>
            <a:r>
              <a:rPr lang="nl-NL" sz="2800" dirty="0" smtClean="0"/>
              <a:t>’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77236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1151" y="91441"/>
            <a:ext cx="3813832" cy="2273388"/>
          </a:xfrm>
        </p:spPr>
        <p:txBody>
          <a:bodyPr>
            <a:normAutofit/>
          </a:bodyPr>
          <a:lstStyle/>
          <a:p>
            <a:r>
              <a:rPr lang="nl-NL" sz="2400" dirty="0" smtClean="0"/>
              <a:t>315 </a:t>
            </a:r>
            <a:r>
              <a:rPr lang="nl-NL" sz="2400" dirty="0" err="1" smtClean="0"/>
              <a:t>Ligustrum</a:t>
            </a:r>
            <a:r>
              <a:rPr lang="nl-NL" sz="2400" dirty="0" smtClean="0"/>
              <a:t> </a:t>
            </a:r>
            <a:r>
              <a:rPr lang="nl-NL" sz="2400" dirty="0" err="1" smtClean="0"/>
              <a:t>japonicum</a:t>
            </a:r>
            <a:r>
              <a:rPr lang="nl-NL" sz="2400" dirty="0" smtClean="0"/>
              <a:t> ‘</a:t>
            </a:r>
            <a:r>
              <a:rPr lang="nl-NL" sz="2400" dirty="0" err="1" smtClean="0"/>
              <a:t>Texanum</a:t>
            </a:r>
            <a:r>
              <a:rPr lang="nl-NL" sz="2400" dirty="0" smtClean="0"/>
              <a:t>’ </a:t>
            </a:r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sz="1600" dirty="0" smtClean="0"/>
              <a:t>uit </a:t>
            </a:r>
            <a:r>
              <a:rPr lang="nl-NL" sz="1600" dirty="0" err="1" smtClean="0"/>
              <a:t>japan</a:t>
            </a:r>
            <a:r>
              <a:rPr lang="nl-NL" sz="1600" dirty="0" smtClean="0"/>
              <a:t> , </a:t>
            </a:r>
            <a:br>
              <a:rPr lang="nl-NL" sz="1600" dirty="0" smtClean="0"/>
            </a:br>
            <a:r>
              <a:rPr lang="nl-NL" sz="1600" dirty="0" smtClean="0"/>
              <a:t>bloeitijd mei juni, zon/ </a:t>
            </a:r>
            <a:r>
              <a:rPr lang="nl-NL" sz="1600" dirty="0" smtClean="0"/>
              <a:t>half schaduw, </a:t>
            </a:r>
            <a:r>
              <a:rPr lang="nl-NL" sz="1600" dirty="0" smtClean="0"/>
              <a:t>160cm, </a:t>
            </a:r>
            <a:r>
              <a:rPr lang="nl-NL" sz="1600" dirty="0" smtClean="0"/>
              <a:t>goede </a:t>
            </a:r>
            <a:r>
              <a:rPr lang="nl-NL" sz="1600" dirty="0" smtClean="0"/>
              <a:t>tuingrond,</a:t>
            </a:r>
            <a:br>
              <a:rPr lang="nl-NL" sz="1600" dirty="0" smtClean="0"/>
            </a:br>
            <a:r>
              <a:rPr lang="nl-NL" sz="1600" dirty="0" smtClean="0"/>
              <a:t>niet </a:t>
            </a:r>
            <a:r>
              <a:rPr lang="nl-NL" sz="1600" dirty="0" smtClean="0"/>
              <a:t>te nat</a:t>
            </a:r>
            <a:endParaRPr lang="nl-NL" sz="1600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09338" y="0"/>
            <a:ext cx="4482662" cy="336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073" y="3361997"/>
            <a:ext cx="4676927" cy="349600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037" y="0"/>
            <a:ext cx="4831474" cy="68580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51" y="2863412"/>
            <a:ext cx="5990896" cy="449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97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4451FD-BC9C-436C-A843-338EE74F5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316" y="191600"/>
            <a:ext cx="10353762" cy="970450"/>
          </a:xfrm>
        </p:spPr>
        <p:txBody>
          <a:bodyPr/>
          <a:lstStyle/>
          <a:p>
            <a:r>
              <a:rPr lang="nl-NL" dirty="0"/>
              <a:t>316 Taxus </a:t>
            </a:r>
            <a:r>
              <a:rPr lang="nl-NL" dirty="0" err="1"/>
              <a:t>baccata</a:t>
            </a:r>
            <a:r>
              <a:rPr lang="nl-NL" dirty="0"/>
              <a:t> </a:t>
            </a:r>
            <a:r>
              <a:rPr lang="nl-NL" dirty="0" smtClean="0"/>
              <a:t>´</a:t>
            </a:r>
            <a:r>
              <a:rPr lang="nl-NL" dirty="0" err="1"/>
              <a:t>S</a:t>
            </a:r>
            <a:r>
              <a:rPr lang="nl-NL" dirty="0" err="1" smtClean="0"/>
              <a:t>emperaura</a:t>
            </a:r>
            <a:r>
              <a:rPr lang="nl-NL" dirty="0"/>
              <a:t>´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009F9F-5EDA-4F0E-BBDC-18E344D7A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Latijnse naam: bes dragend</a:t>
            </a:r>
          </a:p>
          <a:p>
            <a:r>
              <a:rPr lang="nl-NL" dirty="0"/>
              <a:t>Nederlandse naam: venijnboom </a:t>
            </a:r>
          </a:p>
          <a:p>
            <a:r>
              <a:rPr lang="nl-NL" dirty="0"/>
              <a:t>Standplaats: zon, halfschaduw, </a:t>
            </a:r>
            <a:r>
              <a:rPr lang="nl-NL" dirty="0" smtClean="0"/>
              <a:t>schaduw,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Goede tuingrond niet te nat.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457C1D0-3F8D-4A65-885E-3603A9AE00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9500" y="180975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08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314515-91FD-4134-A966-2CE5C79F6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316 Taxus </a:t>
            </a:r>
            <a:r>
              <a:rPr lang="nl-NL" dirty="0" err="1"/>
              <a:t>baccata</a:t>
            </a:r>
            <a:r>
              <a:rPr lang="nl-NL" dirty="0"/>
              <a:t> </a:t>
            </a:r>
            <a:r>
              <a:rPr lang="nl-NL" dirty="0" smtClean="0"/>
              <a:t>´</a:t>
            </a:r>
            <a:r>
              <a:rPr lang="nl-NL" dirty="0" err="1"/>
              <a:t>S</a:t>
            </a:r>
            <a:r>
              <a:rPr lang="nl-NL" dirty="0" err="1" smtClean="0"/>
              <a:t>emperaura</a:t>
            </a:r>
            <a:r>
              <a:rPr lang="nl-NL" dirty="0"/>
              <a:t>´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AEC60D-43DF-4ACE-BC5F-21872722C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Afmetingen: 2 tot 3 meter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C7B918A-1B27-4357-9B5A-0C2D9F94B2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408" y="2890838"/>
            <a:ext cx="4463910" cy="32861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E8CF8DA-6ED4-4326-8286-AC9040EB9A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557" y="2406649"/>
            <a:ext cx="5207001" cy="390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8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317. </a:t>
            </a:r>
            <a:r>
              <a:rPr lang="nl-NL" dirty="0" smtClean="0"/>
              <a:t>Sciadopitys </a:t>
            </a:r>
            <a:r>
              <a:rPr lang="nl-NL" dirty="0" err="1" smtClean="0"/>
              <a:t>verticillata</a:t>
            </a:r>
            <a:endParaRPr lang="nl-NL" dirty="0"/>
          </a:p>
        </p:txBody>
      </p:sp>
      <p:pic>
        <p:nvPicPr>
          <p:cNvPr id="1026" name="Picture 2" descr="Afbeeldingsresultaat voor sciadopitys verticillat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7569" y="1700809"/>
            <a:ext cx="2833167" cy="378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9501" y="1952925"/>
            <a:ext cx="280831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800" y="4149080"/>
            <a:ext cx="2992344" cy="222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34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Bijzonderheden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Soortnaam: in kransen staande</a:t>
            </a:r>
          </a:p>
          <a:p>
            <a:r>
              <a:rPr lang="nl-NL" dirty="0" smtClean="0"/>
              <a:t>Afmetingen (volwassen): 10-15 meter</a:t>
            </a:r>
          </a:p>
          <a:p>
            <a:r>
              <a:rPr lang="nl-NL" dirty="0" smtClean="0"/>
              <a:t>Standplaats: Alle grondsoorten, vrij vochtig, </a:t>
            </a:r>
            <a:r>
              <a:rPr lang="nl-NL" smtClean="0"/>
              <a:t>Schaduwverdragend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888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089DC6C-F733-4F42-8926-46D9AAE7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56" y="2285654"/>
            <a:ext cx="3195690" cy="42609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4FB38DF-165A-4C7F-A35C-32D894358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25707"/>
          </a:xfrm>
        </p:spPr>
        <p:txBody>
          <a:bodyPr>
            <a:normAutofit fontScale="90000"/>
          </a:bodyPr>
          <a:lstStyle/>
          <a:p>
            <a:r>
              <a:rPr lang="nl-NL" dirty="0"/>
              <a:t>318 Osmanthus heterophyllus ‘Tricolor’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5C317AE-3B35-4B54-9126-ED8E21A31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696" y="2179982"/>
            <a:ext cx="4015408" cy="4538870"/>
          </a:xfrm>
        </p:spPr>
        <p:txBody>
          <a:bodyPr/>
          <a:lstStyle/>
          <a:p>
            <a:r>
              <a:rPr lang="nl-NL" dirty="0"/>
              <a:t>Betekenis : Verschillend bladig</a:t>
            </a:r>
          </a:p>
          <a:p>
            <a:r>
              <a:rPr lang="nl-NL" dirty="0"/>
              <a:t>Afmetingen: 150 cm</a:t>
            </a:r>
          </a:p>
          <a:p>
            <a:r>
              <a:rPr lang="nl-NL" dirty="0"/>
              <a:t>Standplaats: half schaduw</a:t>
            </a:r>
          </a:p>
          <a:p>
            <a:r>
              <a:rPr lang="nl-NL" dirty="0"/>
              <a:t>Bloeiperiode: Sept-okt</a:t>
            </a:r>
          </a:p>
          <a:p>
            <a:r>
              <a:rPr lang="nl-NL" dirty="0"/>
              <a:t>Bloeikleur: Groen</a:t>
            </a:r>
          </a:p>
          <a:p>
            <a:r>
              <a:rPr lang="nl-NL" dirty="0"/>
              <a:t>Soort grond: Voedselrijk</a:t>
            </a:r>
          </a:p>
          <a:p>
            <a:r>
              <a:rPr lang="nl-NL" dirty="0"/>
              <a:t>Vocht: Droog-vochthoudend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31DACE0-C7CC-4CD8-BD4E-C688B94D70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375106"/>
            <a:ext cx="373711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4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301. Hibiscus </a:t>
            </a:r>
            <a:r>
              <a:rPr lang="nl-NL" dirty="0" err="1" smtClean="0"/>
              <a:t>syriacus</a:t>
            </a:r>
            <a:r>
              <a:rPr lang="nl-NL" dirty="0" smtClean="0"/>
              <a:t> ‘</a:t>
            </a:r>
            <a:r>
              <a:rPr lang="nl-NL" dirty="0" err="1" smtClean="0"/>
              <a:t>Oiseau</a:t>
            </a:r>
            <a:r>
              <a:rPr lang="nl-NL" dirty="0" smtClean="0"/>
              <a:t> Bleu’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510" y="1790164"/>
            <a:ext cx="5294079" cy="298258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8971" y="1493949"/>
            <a:ext cx="3810537" cy="508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 dirty="0" smtClean="0"/>
              <a:t>319. </a:t>
            </a:r>
            <a:r>
              <a:rPr lang="nl-NL" dirty="0" err="1" smtClean="0"/>
              <a:t>Ilex</a:t>
            </a:r>
            <a:r>
              <a:rPr lang="nl-NL" dirty="0" smtClean="0"/>
              <a:t> </a:t>
            </a:r>
            <a:r>
              <a:rPr lang="nl-NL" dirty="0" err="1"/>
              <a:t>crenata</a:t>
            </a:r>
            <a:r>
              <a:rPr lang="nl-NL" dirty="0"/>
              <a:t> </a:t>
            </a:r>
            <a:r>
              <a:rPr lang="nl-NL" dirty="0" smtClean="0"/>
              <a:t>‘</a:t>
            </a:r>
            <a:r>
              <a:rPr lang="nl-NL" dirty="0" err="1" smtClean="0"/>
              <a:t>Convexa</a:t>
            </a:r>
            <a:r>
              <a:rPr lang="nl-NL" dirty="0"/>
              <a:t>’</a:t>
            </a:r>
          </a:p>
        </p:txBody>
      </p:sp>
      <p:pic>
        <p:nvPicPr>
          <p:cNvPr id="3" name="Tijdelijke aanduiding voor inhoud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619" y="1731963"/>
            <a:ext cx="4059237" cy="4059237"/>
          </a:xfrm>
        </p:spPr>
      </p:pic>
      <p:pic>
        <p:nvPicPr>
          <p:cNvPr id="4" name="Afbeelding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70" y="1690689"/>
            <a:ext cx="3574773" cy="435133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6451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nl-NL"/>
              <a:t>319</a:t>
            </a:r>
            <a:br>
              <a:rPr lang="nl-NL"/>
            </a:br>
            <a:endParaRPr lang="nl-NL"/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Betekenis </a:t>
            </a:r>
            <a:r>
              <a:rPr lang="nl-NL" dirty="0" smtClean="0"/>
              <a:t>Latijnse soortnaam  </a:t>
            </a:r>
            <a:r>
              <a:rPr lang="nl-NL" dirty="0"/>
              <a:t>is gebogen</a:t>
            </a:r>
          </a:p>
          <a:p>
            <a:pPr lvl="0"/>
            <a:r>
              <a:rPr lang="nl-NL" dirty="0"/>
              <a:t>Afmetingen volwassen exemplaar kan </a:t>
            </a:r>
            <a:r>
              <a:rPr lang="nl-NL" dirty="0" smtClean="0"/>
              <a:t>1,20 </a:t>
            </a:r>
            <a:r>
              <a:rPr lang="nl-NL" dirty="0"/>
              <a:t>m bereiken</a:t>
            </a:r>
          </a:p>
          <a:p>
            <a:pPr lvl="0"/>
            <a:r>
              <a:rPr lang="nl-NL" dirty="0"/>
              <a:t>Standplaats halfschaduw tot volle </a:t>
            </a:r>
            <a:r>
              <a:rPr lang="nl-NL" dirty="0" smtClean="0"/>
              <a:t>zon, </a:t>
            </a:r>
            <a:r>
              <a:rPr lang="nl-NL" dirty="0"/>
              <a:t>doet het </a:t>
            </a:r>
            <a:r>
              <a:rPr lang="nl-NL" dirty="0" err="1"/>
              <a:t>het</a:t>
            </a:r>
            <a:r>
              <a:rPr lang="nl-NL" dirty="0"/>
              <a:t> beste op een bosgrond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788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81686"/>
          </a:xfrm>
        </p:spPr>
        <p:txBody>
          <a:bodyPr>
            <a:normAutofit/>
          </a:bodyPr>
          <a:lstStyle/>
          <a:p>
            <a:r>
              <a:rPr lang="nl-NL" dirty="0" smtClean="0"/>
              <a:t>320 </a:t>
            </a:r>
            <a:r>
              <a:rPr lang="nl-NL" dirty="0" smtClean="0"/>
              <a:t>: </a:t>
            </a:r>
            <a:r>
              <a:rPr lang="nl-NL" dirty="0" err="1" smtClean="0"/>
              <a:t>Leucothoe</a:t>
            </a:r>
            <a:r>
              <a:rPr lang="nl-NL" dirty="0" smtClean="0"/>
              <a:t> </a:t>
            </a:r>
            <a:r>
              <a:rPr lang="nl-NL" dirty="0" err="1" smtClean="0"/>
              <a:t>axillaris</a:t>
            </a:r>
            <a:r>
              <a:rPr lang="nl-NL" dirty="0" smtClean="0"/>
              <a:t> ‘</a:t>
            </a:r>
            <a:r>
              <a:rPr lang="nl-NL" dirty="0" err="1" smtClean="0"/>
              <a:t>Zeblid</a:t>
            </a:r>
            <a:r>
              <a:rPr lang="nl-NL" dirty="0" smtClean="0"/>
              <a:t>’</a:t>
            </a:r>
            <a:br>
              <a:rPr lang="nl-NL" dirty="0" smtClean="0"/>
            </a:br>
            <a:r>
              <a:rPr lang="nl-NL" sz="1800" dirty="0">
                <a:solidFill>
                  <a:schemeClr val="tx1"/>
                </a:solidFill>
              </a:rPr>
              <a:t>Betekenis latijn : </a:t>
            </a:r>
            <a:r>
              <a:rPr lang="nl-NL" sz="1800" dirty="0" err="1">
                <a:solidFill>
                  <a:schemeClr val="tx1"/>
                </a:solidFill>
              </a:rPr>
              <a:t>Okseldragend</a:t>
            </a:r>
            <a:r>
              <a:rPr lang="nl-NL" dirty="0">
                <a:solidFill>
                  <a:schemeClr val="tx1"/>
                </a:solidFill>
              </a:rPr>
              <a:t/>
            </a:r>
            <a:br>
              <a:rPr lang="nl-NL" dirty="0">
                <a:solidFill>
                  <a:schemeClr val="tx1"/>
                </a:solidFill>
              </a:rPr>
            </a:br>
            <a:r>
              <a:rPr lang="nl-NL" sz="1800" dirty="0">
                <a:solidFill>
                  <a:schemeClr val="tx1"/>
                </a:solidFill>
              </a:rPr>
              <a:t>blad kleurt </a:t>
            </a:r>
            <a:r>
              <a:rPr lang="nl-NL" sz="1800" dirty="0" smtClean="0">
                <a:solidFill>
                  <a:schemeClr val="tx1"/>
                </a:solidFill>
              </a:rPr>
              <a:t>‘s winters </a:t>
            </a:r>
            <a:r>
              <a:rPr lang="nl-NL" sz="1800" dirty="0">
                <a:solidFill>
                  <a:schemeClr val="tx1"/>
                </a:solidFill>
              </a:rPr>
              <a:t>donkerrood, hoogte circa 50 cm </a:t>
            </a:r>
            <a:br>
              <a:rPr lang="nl-NL" sz="1800" dirty="0">
                <a:solidFill>
                  <a:schemeClr val="tx1"/>
                </a:solidFill>
              </a:rPr>
            </a:br>
            <a:r>
              <a:rPr lang="nl-NL" sz="1800" dirty="0" smtClean="0">
                <a:solidFill>
                  <a:schemeClr val="tx1"/>
                </a:solidFill>
              </a:rPr>
              <a:t>bloeit april/mei, </a:t>
            </a:r>
            <a:r>
              <a:rPr lang="nl-NL" sz="1800" dirty="0">
                <a:solidFill>
                  <a:schemeClr val="tx1"/>
                </a:solidFill>
              </a:rPr>
              <a:t>zeer </a:t>
            </a:r>
            <a:r>
              <a:rPr lang="nl-NL" sz="1800" dirty="0" smtClean="0">
                <a:solidFill>
                  <a:schemeClr val="tx1"/>
                </a:solidFill>
              </a:rPr>
              <a:t>winterhard, </a:t>
            </a:r>
            <a:r>
              <a:rPr lang="nl-NL" sz="1800" dirty="0">
                <a:solidFill>
                  <a:schemeClr val="tx1"/>
                </a:solidFill>
              </a:rPr>
              <a:t>standplaats van zon tot schaduw </a:t>
            </a:r>
            <a:r>
              <a:rPr lang="nl-NL" dirty="0">
                <a:solidFill>
                  <a:schemeClr val="tx1"/>
                </a:solidFill>
              </a:rPr>
              <a:t/>
            </a:r>
            <a:br>
              <a:rPr lang="nl-NL" dirty="0">
                <a:solidFill>
                  <a:schemeClr val="tx1"/>
                </a:solidFill>
              </a:rPr>
            </a:br>
            <a:endParaRPr lang="nl-NL" sz="1800" dirty="0">
              <a:solidFill>
                <a:schemeClr val="tx1"/>
              </a:solidFill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127202"/>
            <a:ext cx="3933964" cy="3933964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568" y="2127201"/>
            <a:ext cx="3079901" cy="410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6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263" y="1688328"/>
            <a:ext cx="5890286" cy="44120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155" y="1828614"/>
            <a:ext cx="6714496" cy="5029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kstvak 8"/>
          <p:cNvSpPr txBox="1"/>
          <p:nvPr/>
        </p:nvSpPr>
        <p:spPr>
          <a:xfrm>
            <a:off x="1035186" y="178715"/>
            <a:ext cx="9939125" cy="9941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06000" defTabSz="457200" fontAlgn="auto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302</a:t>
            </a:r>
          </a:p>
          <a:p>
            <a:pPr marL="342900" marR="0" lvl="0" indent="-306000" defTabSz="457200" fontAlgn="auto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Maddenia</a:t>
            </a:r>
            <a:r>
              <a:rPr lang="nl-NL" sz="2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nl-NL" sz="2800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hypoleuca</a:t>
            </a:r>
            <a:endParaRPr lang="nl-NL" sz="28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36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7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>
                <a:solidFill>
                  <a:schemeClr val="tx1"/>
                </a:solidFill>
              </a:rPr>
              <a:t>302</a:t>
            </a:r>
          </a:p>
          <a:p>
            <a:pPr lvl="0"/>
            <a:r>
              <a:rPr lang="nl-NL" dirty="0" smtClean="0">
                <a:solidFill>
                  <a:schemeClr val="tx1"/>
                </a:solidFill>
              </a:rPr>
              <a:t>Betekenis Latijnse naam: </a:t>
            </a:r>
            <a:r>
              <a:rPr lang="nl-NL" dirty="0">
                <a:solidFill>
                  <a:schemeClr val="tx1"/>
                </a:solidFill>
              </a:rPr>
              <a:t>van onderen wit</a:t>
            </a:r>
          </a:p>
          <a:p>
            <a:pPr lvl="0"/>
            <a:r>
              <a:rPr lang="nl-NL" dirty="0">
                <a:solidFill>
                  <a:schemeClr val="tx1"/>
                </a:solidFill>
              </a:rPr>
              <a:t>Hoogte </a:t>
            </a:r>
            <a:r>
              <a:rPr lang="nl-NL" dirty="0" smtClean="0">
                <a:solidFill>
                  <a:schemeClr val="tx1"/>
                </a:solidFill>
              </a:rPr>
              <a:t>volwassen </a:t>
            </a:r>
            <a:r>
              <a:rPr lang="nl-NL" dirty="0">
                <a:solidFill>
                  <a:schemeClr val="tx1"/>
                </a:solidFill>
              </a:rPr>
              <a:t>exemplaar is 3-4 m</a:t>
            </a:r>
          </a:p>
          <a:p>
            <a:pPr lvl="0"/>
            <a:r>
              <a:rPr lang="nl-NL" dirty="0">
                <a:solidFill>
                  <a:schemeClr val="tx1"/>
                </a:solidFill>
              </a:rPr>
              <a:t>Houd er rekening mee dat </a:t>
            </a:r>
            <a:r>
              <a:rPr lang="nl-NL" dirty="0" err="1" smtClean="0">
                <a:solidFill>
                  <a:schemeClr val="tx1"/>
                </a:solidFill>
              </a:rPr>
              <a:t>Maddenia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 err="1" smtClean="0">
                <a:solidFill>
                  <a:schemeClr val="tx1"/>
                </a:solidFill>
              </a:rPr>
              <a:t>hypoleuca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>
                <a:solidFill>
                  <a:schemeClr val="tx1"/>
                </a:solidFill>
              </a:rPr>
              <a:t>een wispelturige en moeilijke plant kan zijn in een zeer natte </a:t>
            </a:r>
            <a:r>
              <a:rPr lang="nl-NL" dirty="0" smtClean="0">
                <a:solidFill>
                  <a:schemeClr val="tx1"/>
                </a:solidFill>
              </a:rPr>
              <a:t>winter en hij kan nogal eens invriezen bij late vorst . De plant heeft ook voldoende licht nodig. </a:t>
            </a:r>
            <a:endParaRPr lang="nl-NL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0915" y="212626"/>
            <a:ext cx="10353762" cy="970450"/>
          </a:xfrm>
        </p:spPr>
        <p:txBody>
          <a:bodyPr>
            <a:normAutofit/>
          </a:bodyPr>
          <a:lstStyle/>
          <a:p>
            <a:r>
              <a:rPr lang="nl-NL" dirty="0" smtClean="0"/>
              <a:t>303 Cotinus coggygria ‘Royal Purple’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3703" y="1174884"/>
            <a:ext cx="3024336" cy="537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fbeeldingsresultaat voor cotinus coggygria royal pur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9351" y="2869944"/>
            <a:ext cx="482453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cotinus coggygria royal purpl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0369" y="1417638"/>
            <a:ext cx="4788024" cy="458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cotinus coggygria royal pur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03" y="1340481"/>
            <a:ext cx="619125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2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303 Cotinus coggygria ‘Royal Purple’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Betekenis Latijnse naam: Zelfde naam bij </a:t>
            </a:r>
            <a:r>
              <a:rPr lang="nl-NL" dirty="0"/>
              <a:t>P</a:t>
            </a:r>
            <a:r>
              <a:rPr lang="nl-NL" dirty="0" smtClean="0"/>
              <a:t>linius</a:t>
            </a:r>
            <a:endParaRPr lang="nl-NL" dirty="0" smtClean="0"/>
          </a:p>
          <a:p>
            <a:r>
              <a:rPr lang="nl-NL" dirty="0" smtClean="0"/>
              <a:t>Hoogte: 350-450 cm</a:t>
            </a:r>
          </a:p>
          <a:p>
            <a:r>
              <a:rPr lang="nl-NL" dirty="0" smtClean="0"/>
              <a:t>Licht: zon, halfschaduw</a:t>
            </a:r>
          </a:p>
          <a:p>
            <a:r>
              <a:rPr lang="nl-NL" dirty="0" smtClean="0"/>
              <a:t>Grond en water: Goede tuingrond, niet te nat</a:t>
            </a:r>
          </a:p>
          <a:p>
            <a:r>
              <a:rPr lang="nl-NL" dirty="0" smtClean="0"/>
              <a:t>Bloeitijd: juni-juli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391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93210-8BA5-4105-B88C-858246EF4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304 </a:t>
            </a:r>
            <a:r>
              <a:rPr lang="nl-NL" dirty="0" err="1"/>
              <a:t>Chimonanthes</a:t>
            </a:r>
            <a:r>
              <a:rPr lang="nl-NL" dirty="0"/>
              <a:t> praecox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5D2C82-9BD6-4BF6-A4E9-41070356C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Latijnse soortnaam: vroeg</a:t>
            </a:r>
          </a:p>
          <a:p>
            <a:r>
              <a:rPr lang="nl-NL" dirty="0"/>
              <a:t>Nederlands: meloenenboompje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EC502AE-5A2C-4354-A39E-96949819D2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72373" y="2066926"/>
            <a:ext cx="4191000" cy="31432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78216BA-4ED7-4BD8-BEB4-396AB88FDC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769" y="3257551"/>
            <a:ext cx="2809875" cy="28098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27AC68B-E67D-4C64-8017-AC94CF313B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4" y="3568700"/>
            <a:ext cx="4219569" cy="316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2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6EB886-A15B-4341-96D6-2E30442CA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304 </a:t>
            </a:r>
            <a:r>
              <a:rPr lang="nl-NL" dirty="0" err="1"/>
              <a:t>Chimonanthes</a:t>
            </a:r>
            <a:r>
              <a:rPr lang="nl-NL" dirty="0"/>
              <a:t> praecox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D2940B-5FB4-4FE9-BA87-C1863C6EE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Standplaats:  zon , goede tuingrond,</a:t>
            </a:r>
          </a:p>
          <a:p>
            <a:pPr marL="0" indent="0">
              <a:buNone/>
            </a:pPr>
            <a:r>
              <a:rPr lang="nl-NL" dirty="0"/>
              <a:t>Niet te nat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Afmetingen: na 10 jaar rond de</a:t>
            </a:r>
          </a:p>
          <a:p>
            <a:pPr marL="0" indent="0">
              <a:buNone/>
            </a:pPr>
            <a:r>
              <a:rPr lang="nl-NL" dirty="0"/>
              <a:t> 3 meter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541D4B1-089D-45A7-9F9A-D590FF0D6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652" y="1592198"/>
            <a:ext cx="5622798" cy="43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7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isteen">
  <a:themeElements>
    <a:clrScheme name="Leisteen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Leisteen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eistee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528</Words>
  <Application>Microsoft Office PowerPoint</Application>
  <PresentationFormat>Breedbeeld</PresentationFormat>
  <Paragraphs>123</Paragraphs>
  <Slides>32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Calisto MT</vt:lpstr>
      <vt:lpstr>Trebuchet MS</vt:lpstr>
      <vt:lpstr>Wingdings 2</vt:lpstr>
      <vt:lpstr>Leisteen</vt:lpstr>
      <vt:lpstr>Heesters van Meesters</vt:lpstr>
      <vt:lpstr>301. Hibiscus syriacus ‘Oiseau Bleu’</vt:lpstr>
      <vt:lpstr>301. Hibiscus syriacus ‘Oiseau Bleu’</vt:lpstr>
      <vt:lpstr>PowerPoint-presentatie</vt:lpstr>
      <vt:lpstr>PowerPoint-presentatie</vt:lpstr>
      <vt:lpstr>303 Cotinus coggygria ‘Royal Purple’</vt:lpstr>
      <vt:lpstr>303 Cotinus coggygria ‘Royal Purple’</vt:lpstr>
      <vt:lpstr>304 Chimonanthes praecox </vt:lpstr>
      <vt:lpstr>304 Chimonanthes praecox </vt:lpstr>
      <vt:lpstr>  305      Caryopteris clandonensis ‘Heavenly Blue’ Latijnse betekenis: gekweekt in west Clandon</vt:lpstr>
      <vt:lpstr>Acanthopanax sieboldianus “Variegatus”</vt:lpstr>
      <vt:lpstr>Betekenis</vt:lpstr>
      <vt:lpstr>Informatie</vt:lpstr>
      <vt:lpstr>307 Cornus kousa ‘Laura’</vt:lpstr>
      <vt:lpstr>307 Cornus kousa ‘Laura’</vt:lpstr>
      <vt:lpstr>      308 Ptelea trifoliata   drie bladig, max 6 meter, schaduw half schaduw, voedselrijke grond </vt:lpstr>
      <vt:lpstr>309 Sycoparrotia semidecidua ´Purple Haze´</vt:lpstr>
      <vt:lpstr>310. Staphylea colchica (uit Colchis)</vt:lpstr>
      <vt:lpstr>PowerPoint-presentatie</vt:lpstr>
      <vt:lpstr>311 Fothergilla major</vt:lpstr>
      <vt:lpstr>  312 : Hydrangea paniculata ‘Limelight’ Betekenis Latijn: Pluimdragend   Bloei : Juli tot September , hoogte : tot 2,5 m , standplaats : zon / halfschaduw </vt:lpstr>
      <vt:lpstr>PowerPoint-presentatie</vt:lpstr>
      <vt:lpstr>PowerPoint-presentatie</vt:lpstr>
      <vt:lpstr>315 Ligustrum japonicum ‘Texanum’  uit japan ,  bloeitijd mei juni, zon/ half schaduw, 160cm, goede tuingrond, niet te nat</vt:lpstr>
      <vt:lpstr>316 Taxus baccata ´Semperaura´</vt:lpstr>
      <vt:lpstr>316 Taxus baccata ´Semperaura´</vt:lpstr>
      <vt:lpstr>317. Sciadopitys verticillata</vt:lpstr>
      <vt:lpstr>Bijzonderheden</vt:lpstr>
      <vt:lpstr>318 Osmanthus heterophyllus ‘Tricolor’</vt:lpstr>
      <vt:lpstr>319. Ilex crenata ‘Convexa’</vt:lpstr>
      <vt:lpstr>319 </vt:lpstr>
      <vt:lpstr>320 : Leucothoe axillaris ‘Zeblid’ Betekenis latijn : Okseldragend blad kleurt ‘s winters donkerrood, hoogte circa 50 cm  bloeit april/mei, zeer winterhard, standplaats van zon tot schaduw  </vt:lpstr>
    </vt:vector>
  </TitlesOfParts>
  <Company>De Groene Welle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laptop</dc:creator>
  <cp:lastModifiedBy>laptop</cp:lastModifiedBy>
  <cp:revision>7</cp:revision>
  <dcterms:created xsi:type="dcterms:W3CDTF">2018-03-29T13:03:25Z</dcterms:created>
  <dcterms:modified xsi:type="dcterms:W3CDTF">2018-03-29T13:56:05Z</dcterms:modified>
</cp:coreProperties>
</file>